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303" r:id="rId2"/>
    <p:sldId id="336" r:id="rId3"/>
    <p:sldId id="338" r:id="rId4"/>
    <p:sldId id="356" r:id="rId5"/>
    <p:sldId id="357" r:id="rId6"/>
    <p:sldId id="358" r:id="rId7"/>
    <p:sldId id="360" r:id="rId8"/>
    <p:sldId id="359" r:id="rId9"/>
    <p:sldId id="361" r:id="rId10"/>
    <p:sldId id="379" r:id="rId11"/>
    <p:sldId id="362" r:id="rId12"/>
    <p:sldId id="363" r:id="rId13"/>
    <p:sldId id="364" r:id="rId14"/>
    <p:sldId id="366" r:id="rId15"/>
    <p:sldId id="380" r:id="rId16"/>
    <p:sldId id="367" r:id="rId17"/>
    <p:sldId id="368" r:id="rId18"/>
    <p:sldId id="369" r:id="rId19"/>
    <p:sldId id="370" r:id="rId20"/>
    <p:sldId id="381" r:id="rId21"/>
    <p:sldId id="371" r:id="rId22"/>
    <p:sldId id="373" r:id="rId23"/>
    <p:sldId id="374" r:id="rId24"/>
    <p:sldId id="372" r:id="rId25"/>
    <p:sldId id="382" r:id="rId26"/>
    <p:sldId id="375" r:id="rId27"/>
    <p:sldId id="376" r:id="rId28"/>
    <p:sldId id="377" r:id="rId29"/>
    <p:sldId id="378" r:id="rId30"/>
    <p:sldId id="383" r:id="rId31"/>
    <p:sldId id="384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5D2884"/>
    <a:srgbClr val="FF3399"/>
    <a:srgbClr val="000066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2518" autoAdjust="0"/>
  </p:normalViewPr>
  <p:slideViewPr>
    <p:cSldViewPr>
      <p:cViewPr varScale="1">
        <p:scale>
          <a:sx n="81" d="100"/>
          <a:sy n="81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6675" y="0"/>
            <a:ext cx="298132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94738"/>
            <a:ext cx="29813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6675" y="8694738"/>
            <a:ext cx="29813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pPr>
              <a:defRPr/>
            </a:pPr>
            <a:fld id="{45DC4F71-EAA0-4E69-8C99-74B21DDC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66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6675" y="0"/>
            <a:ext cx="298132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74688"/>
            <a:ext cx="4597400" cy="344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346575"/>
            <a:ext cx="5070475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94738"/>
            <a:ext cx="29813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6675" y="8694738"/>
            <a:ext cx="29813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pPr>
              <a:defRPr/>
            </a:pPr>
            <a:fld id="{5A8489C9-5763-4AA1-8AAA-4AF5EC7E4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85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199F8A-89CE-4E80-AB2A-646323EA7E39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10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11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12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16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18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9C7C1C-5ADA-49D0-9639-2EC035B05E0F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20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21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26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27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28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30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31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69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F186F1-6960-4120-A490-B1871E5D0058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2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066800"/>
            <a:ext cx="19621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66800"/>
            <a:ext cx="57340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4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7724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4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4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20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1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2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662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142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648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0668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Here to Add Title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 userDrawn="1"/>
        </p:nvSpPr>
        <p:spPr bwMode="auto">
          <a:xfrm>
            <a:off x="6934200" y="6324600"/>
            <a:ext cx="1981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latin typeface="Arial" charset="0"/>
              </a:rPr>
              <a:t>Mr. Mandl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 userDrawn="1"/>
        </p:nvSpPr>
        <p:spPr bwMode="auto">
          <a:xfrm>
            <a:off x="381000" y="6324600"/>
            <a:ext cx="25146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latin typeface="Arial" charset="0"/>
              </a:rPr>
              <a:t>ALL</a:t>
            </a:r>
            <a:r>
              <a:rPr lang="en-US" sz="1800" b="1" baseline="0" dirty="0" smtClean="0">
                <a:latin typeface="Arial" charset="0"/>
              </a:rPr>
              <a:t> CLASSES</a:t>
            </a:r>
            <a:endParaRPr lang="en-US" sz="1800" b="1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C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C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C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CC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66CC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66CC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66CC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66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mlZFar2iLA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Pre-Engineering &amp;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Computer-Aided Design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029200"/>
            <a:ext cx="8077200" cy="12954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z="3600" dirty="0" smtClean="0"/>
              <a:t>Segment 1</a:t>
            </a:r>
          </a:p>
          <a:p>
            <a:pPr eaLnBrk="1" hangingPunct="1">
              <a:spcBef>
                <a:spcPts val="600"/>
              </a:spcBef>
            </a:pPr>
            <a:r>
              <a:rPr lang="en-US" sz="3600" dirty="0" smtClean="0"/>
              <a:t>Employability Skills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63" y="1371600"/>
            <a:ext cx="2535237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1143000"/>
          </a:xfrm>
        </p:spPr>
        <p:txBody>
          <a:bodyPr/>
          <a:lstStyle/>
          <a:p>
            <a:pPr marL="1770063" indent="-1770063" eaLnBrk="1" hangingPunct="1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Myth</a:t>
            </a:r>
            <a:endParaRPr lang="en-US" sz="3000" dirty="0">
              <a:solidFill>
                <a:srgbClr val="000066"/>
              </a:solidFill>
            </a:endParaRPr>
          </a:p>
          <a:p>
            <a:pPr eaLnBrk="1" hangingPunct="1"/>
            <a:r>
              <a:rPr lang="en-US" altLang="en-US" sz="3000" dirty="0" smtClean="0">
                <a:solidFill>
                  <a:srgbClr val="000066"/>
                </a:solidFill>
              </a:rPr>
              <a:t>You should choose a career based on the skills you have</a:t>
            </a:r>
            <a:endParaRPr lang="en-US" altLang="en-US" sz="3000" dirty="0">
              <a:solidFill>
                <a:srgbClr val="000066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3000" dirty="0">
                <a:solidFill>
                  <a:srgbClr val="000066"/>
                </a:solidFill>
              </a:rPr>
              <a:t>	</a:t>
            </a:r>
          </a:p>
          <a:p>
            <a:pPr algn="ctr" eaLnBrk="1" hangingPunct="1"/>
            <a:endParaRPr lang="en-US" sz="3000" dirty="0" smtClean="0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3236655"/>
            <a:ext cx="8077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+mn-lt"/>
              </a:rPr>
              <a:t>Truth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This will leave you unfulfilled</a:t>
            </a:r>
          </a:p>
          <a:p>
            <a:endParaRPr lang="en-US" sz="1000" b="1" dirty="0" smtClean="0">
              <a:solidFill>
                <a:srgbClr val="000066"/>
              </a:solidFill>
              <a:latin typeface="+mn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Find a career path that will provide on-going training, learning and chances for advancement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53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422" y="1200150"/>
            <a:ext cx="58674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41077" y="2189243"/>
            <a:ext cx="419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Problem Solving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0938"/>
            <a:ext cx="1441622" cy="106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43000" y="3152001"/>
            <a:ext cx="72442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000066"/>
                </a:solidFill>
                <a:latin typeface="+mn-lt"/>
              </a:rPr>
              <a:t>What 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are </a:t>
            </a:r>
            <a:r>
              <a:rPr lang="en-US" sz="3000" b="1" dirty="0">
                <a:solidFill>
                  <a:srgbClr val="000066"/>
                </a:solidFill>
                <a:latin typeface="+mn-lt"/>
              </a:rPr>
              <a:t>good 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problem solving skills?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962400"/>
            <a:ext cx="769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b="1" dirty="0">
                <a:solidFill>
                  <a:srgbClr val="000066"/>
                </a:solidFill>
                <a:latin typeface="+mn-lt"/>
              </a:rPr>
              <a:t>Find solutions when faced with difficulties or setbacks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>
                <a:solidFill>
                  <a:srgbClr val="000066"/>
                </a:solidFill>
                <a:latin typeface="+mn-lt"/>
              </a:rPr>
              <a:t>L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ogical </a:t>
            </a:r>
            <a:r>
              <a:rPr lang="en-US" sz="3000" b="1" dirty="0">
                <a:solidFill>
                  <a:srgbClr val="000066"/>
                </a:solidFill>
                <a:latin typeface="+mn-lt"/>
              </a:rPr>
              <a:t>process for figuring things 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out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2054145"/>
            <a:ext cx="765255" cy="76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169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422" y="1200150"/>
            <a:ext cx="58674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41077" y="2189243"/>
            <a:ext cx="419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Problem Solving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0938"/>
            <a:ext cx="1441622" cy="106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43000" y="3152001"/>
            <a:ext cx="74558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000066"/>
                </a:solidFill>
                <a:latin typeface="+mn-lt"/>
              </a:rPr>
              <a:t>How can you practice 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problem solving?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810000"/>
            <a:ext cx="76962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600" b="1" dirty="0">
                <a:solidFill>
                  <a:srgbClr val="000066"/>
                </a:solidFill>
                <a:latin typeface="+mn-lt"/>
              </a:rPr>
              <a:t>Research as part of your studies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b="1" dirty="0">
                <a:solidFill>
                  <a:srgbClr val="000066"/>
                </a:solidFill>
                <a:latin typeface="+mn-lt"/>
              </a:rPr>
              <a:t>Dealing with complaints at your workplace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b="1" dirty="0">
                <a:solidFill>
                  <a:srgbClr val="000066"/>
                </a:solidFill>
                <a:latin typeface="+mn-lt"/>
              </a:rPr>
              <a:t>Doing a study skills course that looks at problem solving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b="1" dirty="0">
                <a:solidFill>
                  <a:srgbClr val="000066"/>
                </a:solidFill>
                <a:latin typeface="+mn-lt"/>
              </a:rPr>
              <a:t>Talking to other people about how they solved the problems they </a:t>
            </a:r>
            <a:r>
              <a:rPr lang="en-US" sz="2600" b="1" dirty="0" smtClean="0">
                <a:solidFill>
                  <a:srgbClr val="000066"/>
                </a:solidFill>
                <a:latin typeface="+mn-lt"/>
              </a:rPr>
              <a:t>faced</a:t>
            </a:r>
            <a:endParaRPr lang="en-US" sz="26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2054145"/>
            <a:ext cx="765255" cy="76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99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422" y="1200150"/>
            <a:ext cx="58674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41076" y="2189243"/>
            <a:ext cx="50409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Planning and Organization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0938"/>
            <a:ext cx="1441622" cy="106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456877" y="3152001"/>
            <a:ext cx="739978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000066"/>
                </a:solidFill>
                <a:latin typeface="+mn-lt"/>
              </a:rPr>
              <a:t>What 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is good planning and organizing?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962400"/>
            <a:ext cx="769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Doing what is required to get a job done - How and what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Timelines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Deadlines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" name="AutoShape 2" descr="Image result for four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2057400"/>
            <a:ext cx="765255" cy="76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858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422" y="1200150"/>
            <a:ext cx="58674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41076" y="2189243"/>
            <a:ext cx="50409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Planning and Organization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0938"/>
            <a:ext cx="1441622" cy="106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90864" y="3151182"/>
            <a:ext cx="836318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 smtClean="0">
                <a:solidFill>
                  <a:srgbClr val="000066"/>
                </a:solidFill>
                <a:latin typeface="+mn-lt"/>
              </a:rPr>
              <a:t>How can you practice planning and organizing skills?</a:t>
            </a:r>
            <a:endParaRPr lang="en-US" sz="25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810000"/>
            <a:ext cx="76962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600" b="1" dirty="0" smtClean="0">
                <a:solidFill>
                  <a:srgbClr val="000066"/>
                </a:solidFill>
                <a:latin typeface="+mn-lt"/>
              </a:rPr>
              <a:t>Time management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b="1" dirty="0" smtClean="0">
                <a:solidFill>
                  <a:srgbClr val="000066"/>
                </a:solidFill>
                <a:latin typeface="+mn-lt"/>
              </a:rPr>
              <a:t>Set timetables and stick to them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b="1" dirty="0" smtClean="0">
                <a:solidFill>
                  <a:srgbClr val="000066"/>
                </a:solidFill>
                <a:latin typeface="+mn-lt"/>
              </a:rPr>
              <a:t>Organize a trip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b="1" dirty="0" smtClean="0">
                <a:solidFill>
                  <a:srgbClr val="000066"/>
                </a:solidFill>
                <a:latin typeface="+mn-lt"/>
              </a:rPr>
              <a:t>Manage your time – work, school, family, friends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b="1" dirty="0" smtClean="0">
                <a:solidFill>
                  <a:srgbClr val="000066"/>
                </a:solidFill>
                <a:latin typeface="+mn-lt"/>
              </a:rPr>
              <a:t>Organize a community event</a:t>
            </a:r>
          </a:p>
        </p:txBody>
      </p:sp>
      <p:sp>
        <p:nvSpPr>
          <p:cNvPr id="4" name="AutoShape 2" descr="Image result for four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2057400"/>
            <a:ext cx="765255" cy="76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332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1143000"/>
          </a:xfrm>
        </p:spPr>
        <p:txBody>
          <a:bodyPr/>
          <a:lstStyle/>
          <a:p>
            <a:pPr marL="1770063" indent="-1770063" eaLnBrk="1" hangingPunct="1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Myth</a:t>
            </a:r>
            <a:endParaRPr lang="en-US" sz="3000" dirty="0">
              <a:solidFill>
                <a:srgbClr val="000066"/>
              </a:solidFill>
            </a:endParaRPr>
          </a:p>
          <a:p>
            <a:pPr eaLnBrk="1" hangingPunct="1"/>
            <a:r>
              <a:rPr lang="en-US" altLang="en-US" sz="3000" dirty="0" smtClean="0">
                <a:solidFill>
                  <a:srgbClr val="000066"/>
                </a:solidFill>
              </a:rPr>
              <a:t>Do what you love to do and the money will follow</a:t>
            </a:r>
            <a:endParaRPr lang="en-US" altLang="en-US" sz="3000" dirty="0">
              <a:solidFill>
                <a:srgbClr val="000066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3000" dirty="0">
                <a:solidFill>
                  <a:srgbClr val="000066"/>
                </a:solidFill>
              </a:rPr>
              <a:t>	</a:t>
            </a:r>
          </a:p>
          <a:p>
            <a:pPr algn="ctr" eaLnBrk="1" hangingPunct="1"/>
            <a:endParaRPr lang="en-US" sz="3000" dirty="0" smtClean="0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3236655"/>
            <a:ext cx="80772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+mn-lt"/>
              </a:rPr>
              <a:t>Truth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Be realistic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Combine what you love with your work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Choose a career that allows you to follow your passions in your free time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294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422" y="1200150"/>
            <a:ext cx="58674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41076" y="2189243"/>
            <a:ext cx="50409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Self Motivation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0938"/>
            <a:ext cx="1441622" cy="106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881673" y="3152001"/>
            <a:ext cx="566212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000066"/>
                </a:solidFill>
                <a:latin typeface="+mn-lt"/>
              </a:rPr>
              <a:t>What 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is good self motivation?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962400"/>
            <a:ext cx="769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Getting to work without being told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Staying on task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Asking what’s next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Sticking to a schedule or time table</a:t>
            </a:r>
          </a:p>
        </p:txBody>
      </p:sp>
      <p:sp>
        <p:nvSpPr>
          <p:cNvPr id="4" name="AutoShape 2" descr="Image result for four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2" y="2057400"/>
            <a:ext cx="765254" cy="76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412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422" y="1200150"/>
            <a:ext cx="58674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41076" y="2189243"/>
            <a:ext cx="50409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000066"/>
                </a:solidFill>
                <a:latin typeface="+mn-lt"/>
              </a:rPr>
              <a:t>Self Motivation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0938"/>
            <a:ext cx="1441622" cy="106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33400" y="3151182"/>
            <a:ext cx="82028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How can you practice being self motivated?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780472"/>
            <a:ext cx="769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Get a job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Make a ranked list of priorities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Complete the list</a:t>
            </a:r>
          </a:p>
        </p:txBody>
      </p:sp>
      <p:sp>
        <p:nvSpPr>
          <p:cNvPr id="4" name="AutoShape 2" descr="Image result for four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93" y="2057400"/>
            <a:ext cx="794563" cy="79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66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422" y="1200150"/>
            <a:ext cx="58674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41076" y="2189243"/>
            <a:ext cx="50409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Responsibility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0938"/>
            <a:ext cx="1441622" cy="106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881673" y="3152001"/>
            <a:ext cx="51908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000066"/>
                </a:solidFill>
                <a:latin typeface="+mn-lt"/>
              </a:rPr>
              <a:t>What 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is being responsible?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815477"/>
            <a:ext cx="7696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700" b="1" dirty="0" smtClean="0">
                <a:solidFill>
                  <a:srgbClr val="000066"/>
                </a:solidFill>
                <a:latin typeface="+mn-lt"/>
              </a:rPr>
              <a:t>Being accountable for your actions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700" b="1" dirty="0">
                <a:solidFill>
                  <a:srgbClr val="000066"/>
                </a:solidFill>
                <a:latin typeface="+mn-lt"/>
              </a:rPr>
              <a:t>Being accountable for your </a:t>
            </a:r>
            <a:r>
              <a:rPr lang="en-US" sz="2700" b="1" dirty="0" smtClean="0">
                <a:solidFill>
                  <a:srgbClr val="000066"/>
                </a:solidFill>
                <a:latin typeface="+mn-lt"/>
              </a:rPr>
              <a:t>decisions</a:t>
            </a:r>
            <a:endParaRPr lang="en-US" sz="2700" b="1" dirty="0">
              <a:solidFill>
                <a:srgbClr val="000066"/>
              </a:solidFill>
              <a:latin typeface="+mn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700" b="1" dirty="0" smtClean="0">
                <a:solidFill>
                  <a:srgbClr val="000066"/>
                </a:solidFill>
                <a:latin typeface="+mn-lt"/>
              </a:rPr>
              <a:t>Accepting consequences for your decisions</a:t>
            </a:r>
            <a:endParaRPr lang="en-US" sz="2700" b="1" dirty="0">
              <a:solidFill>
                <a:srgbClr val="000066"/>
              </a:solidFill>
              <a:latin typeface="+mn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700" b="1" dirty="0" smtClean="0">
                <a:solidFill>
                  <a:srgbClr val="000066"/>
                </a:solidFill>
                <a:latin typeface="+mn-lt"/>
              </a:rPr>
              <a:t>Doing what is right when no one is watching - Integrity</a:t>
            </a:r>
          </a:p>
        </p:txBody>
      </p:sp>
      <p:sp>
        <p:nvSpPr>
          <p:cNvPr id="4" name="AutoShape 2" descr="Image result for four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2" y="2057400"/>
            <a:ext cx="765253" cy="765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248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422" y="1200150"/>
            <a:ext cx="58674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41076" y="2189243"/>
            <a:ext cx="50409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Responsibility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0938"/>
            <a:ext cx="1441622" cy="106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5512" y="3151182"/>
            <a:ext cx="777648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How can you practice being responsible?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928408"/>
            <a:ext cx="769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Go to school everyday on time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Complete assignments on time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Get a job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Show up on time </a:t>
            </a:r>
            <a:r>
              <a:rPr lang="en-US" sz="3000" b="1" i="1" u="sng" dirty="0" smtClean="0">
                <a:solidFill>
                  <a:srgbClr val="000066"/>
                </a:solidFill>
                <a:latin typeface="+mn-lt"/>
              </a:rPr>
              <a:t>everyday</a:t>
            </a:r>
          </a:p>
        </p:txBody>
      </p:sp>
      <p:sp>
        <p:nvSpPr>
          <p:cNvPr id="4" name="AutoShape 2" descr="Image result for four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93" y="2057400"/>
            <a:ext cx="794563" cy="765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497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838200"/>
          </a:xfrm>
        </p:spPr>
        <p:txBody>
          <a:bodyPr/>
          <a:lstStyle/>
          <a:p>
            <a:pPr eaLnBrk="1" hangingPunct="1"/>
            <a:r>
              <a:rPr lang="en-US" sz="4000" u="sng" dirty="0" err="1" smtClean="0">
                <a:solidFill>
                  <a:srgbClr val="000066"/>
                </a:solidFill>
              </a:rPr>
              <a:t>Seg</a:t>
            </a:r>
            <a:r>
              <a:rPr lang="en-US" sz="4000" u="sng" dirty="0" smtClean="0">
                <a:solidFill>
                  <a:srgbClr val="000066"/>
                </a:solidFill>
              </a:rPr>
              <a:t>. 1 Employability Skills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3886200"/>
          </a:xfrm>
        </p:spPr>
        <p:txBody>
          <a:bodyPr/>
          <a:lstStyle/>
          <a:p>
            <a:pPr eaLnBrk="1" hangingPunct="1"/>
            <a:r>
              <a:rPr lang="en-US" sz="3000" dirty="0" smtClean="0">
                <a:solidFill>
                  <a:srgbClr val="000066"/>
                </a:solidFill>
              </a:rPr>
              <a:t>Define the ten pillars of employability</a:t>
            </a:r>
          </a:p>
          <a:p>
            <a:pPr eaLnBrk="1" hangingPunct="1"/>
            <a:r>
              <a:rPr lang="en-US" sz="3000" dirty="0" smtClean="0">
                <a:solidFill>
                  <a:srgbClr val="000066"/>
                </a:solidFill>
              </a:rPr>
              <a:t>Goals</a:t>
            </a:r>
          </a:p>
          <a:p>
            <a:pPr eaLnBrk="1" hangingPunct="1"/>
            <a:r>
              <a:rPr lang="en-US" sz="3000" dirty="0" smtClean="0">
                <a:solidFill>
                  <a:srgbClr val="000066"/>
                </a:solidFill>
              </a:rPr>
              <a:t>Create a professional, one page resume</a:t>
            </a:r>
          </a:p>
          <a:p>
            <a:pPr eaLnBrk="1" hangingPunct="1"/>
            <a:r>
              <a:rPr lang="en-US" sz="3000" dirty="0" smtClean="0">
                <a:solidFill>
                  <a:srgbClr val="000066"/>
                </a:solidFill>
              </a:rPr>
              <a:t>Create a reference sheet</a:t>
            </a:r>
          </a:p>
          <a:p>
            <a:pPr eaLnBrk="1" hangingPunct="1"/>
            <a:r>
              <a:rPr lang="en-US" sz="3000" dirty="0" smtClean="0">
                <a:solidFill>
                  <a:srgbClr val="000066"/>
                </a:solidFill>
              </a:rPr>
              <a:t>Write a cover letter / LOI</a:t>
            </a:r>
          </a:p>
          <a:p>
            <a:pPr eaLnBrk="1" hangingPunct="1"/>
            <a:r>
              <a:rPr lang="en-US" sz="3000" dirty="0" smtClean="0">
                <a:solidFill>
                  <a:srgbClr val="000066"/>
                </a:solidFill>
              </a:rPr>
              <a:t>Write a thank you letter</a:t>
            </a:r>
          </a:p>
          <a:p>
            <a:pPr eaLnBrk="1" hangingPunct="1"/>
            <a:r>
              <a:rPr lang="en-US" sz="3000" dirty="0" smtClean="0">
                <a:solidFill>
                  <a:srgbClr val="000066"/>
                </a:solidFill>
              </a:rPr>
              <a:t>Job search and interview tips</a:t>
            </a:r>
          </a:p>
          <a:p>
            <a:pPr eaLnBrk="1" hangingPunct="1"/>
            <a:r>
              <a:rPr lang="en-US" sz="3000" dirty="0" smtClean="0">
                <a:solidFill>
                  <a:srgbClr val="000066"/>
                </a:solidFill>
              </a:rPr>
              <a:t>Myths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762000" y="12192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3600" b="1" dirty="0">
                <a:solidFill>
                  <a:srgbClr val="000066"/>
                </a:solidFill>
                <a:latin typeface="Arial" charset="0"/>
              </a:rPr>
              <a:t>Lesson 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1143000"/>
          </a:xfrm>
        </p:spPr>
        <p:txBody>
          <a:bodyPr/>
          <a:lstStyle/>
          <a:p>
            <a:pPr marL="1770063" indent="-1770063" eaLnBrk="1" hangingPunct="1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Myth</a:t>
            </a:r>
            <a:endParaRPr lang="en-US" sz="3000" dirty="0">
              <a:solidFill>
                <a:srgbClr val="000066"/>
              </a:solidFill>
            </a:endParaRPr>
          </a:p>
          <a:p>
            <a:pPr eaLnBrk="1" hangingPunct="1"/>
            <a:r>
              <a:rPr lang="en-US" altLang="en-US" sz="3000" dirty="0" smtClean="0">
                <a:solidFill>
                  <a:srgbClr val="000066"/>
                </a:solidFill>
              </a:rPr>
              <a:t>The only way to make a lot of money is with advanced degrees</a:t>
            </a:r>
            <a:endParaRPr lang="en-US" altLang="en-US" sz="3000" dirty="0">
              <a:solidFill>
                <a:srgbClr val="000066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3000" dirty="0">
                <a:solidFill>
                  <a:srgbClr val="000066"/>
                </a:solidFill>
              </a:rPr>
              <a:t>	</a:t>
            </a:r>
          </a:p>
          <a:p>
            <a:pPr algn="ctr" eaLnBrk="1" hangingPunct="1"/>
            <a:endParaRPr lang="en-US" sz="3000" dirty="0" smtClean="0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3236655"/>
            <a:ext cx="80772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+mn-lt"/>
              </a:rPr>
              <a:t>Truth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Advanced degrees do not guarantee $$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Choosing a career based strictly on how much money you can make will set you up for disappointment in your work life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95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422" y="1200150"/>
            <a:ext cx="58674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41076" y="2189243"/>
            <a:ext cx="50409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Self-Learning / Teaching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0938"/>
            <a:ext cx="1441622" cy="106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02712" y="3152001"/>
            <a:ext cx="692208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000066"/>
                </a:solidFill>
                <a:latin typeface="+mn-lt"/>
              </a:rPr>
              <a:t>What 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is self-learning / self-teaching?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815477"/>
            <a:ext cx="76962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700" b="1" dirty="0" smtClean="0">
                <a:solidFill>
                  <a:srgbClr val="000066"/>
                </a:solidFill>
                <a:latin typeface="+mn-lt"/>
              </a:rPr>
              <a:t>Wanting to understand new things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700" b="1" dirty="0" smtClean="0">
                <a:solidFill>
                  <a:srgbClr val="000066"/>
                </a:solidFill>
                <a:latin typeface="+mn-lt"/>
              </a:rPr>
              <a:t>Picking up quickly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700" b="1" dirty="0" smtClean="0">
                <a:solidFill>
                  <a:srgbClr val="000066"/>
                </a:solidFill>
                <a:latin typeface="+mn-lt"/>
              </a:rPr>
              <a:t>Taking on new tasks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700" b="1" dirty="0" smtClean="0">
                <a:solidFill>
                  <a:srgbClr val="000066"/>
                </a:solidFill>
                <a:latin typeface="+mn-lt"/>
              </a:rPr>
              <a:t>Ability to follow directions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700" b="1" dirty="0" smtClean="0">
                <a:solidFill>
                  <a:srgbClr val="000066"/>
                </a:solidFill>
                <a:latin typeface="+mn-lt"/>
              </a:rPr>
              <a:t>Ability to train yourself (with others)</a:t>
            </a:r>
          </a:p>
        </p:txBody>
      </p:sp>
      <p:sp>
        <p:nvSpPr>
          <p:cNvPr id="4" name="AutoShape 2" descr="Image result for four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2" y="2057400"/>
            <a:ext cx="765253" cy="765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194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422" y="1200150"/>
            <a:ext cx="58674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41076" y="2189243"/>
            <a:ext cx="50409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000066"/>
                </a:solidFill>
                <a:latin typeface="+mn-lt"/>
              </a:rPr>
              <a:t>Self-Learning / Teaching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0938"/>
            <a:ext cx="1441622" cy="106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19200" y="3151182"/>
            <a:ext cx="676980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How can you practice self-learning?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928408"/>
            <a:ext cx="769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Watch how-to videos and then do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Learn from a tutorial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Read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000" b="1" i="1" u="sng" dirty="0" smtClean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" name="AutoShape 2" descr="Image result for four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2" y="2057400"/>
            <a:ext cx="765253" cy="765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38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422" y="1200150"/>
            <a:ext cx="58674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0938"/>
            <a:ext cx="1441622" cy="106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62200" y="3152001"/>
            <a:ext cx="435728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000066"/>
                </a:solidFill>
                <a:latin typeface="+mn-lt"/>
              </a:rPr>
              <a:t>What 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is being flexible?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953470"/>
            <a:ext cx="769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700" b="1" dirty="0" smtClean="0">
                <a:solidFill>
                  <a:srgbClr val="000066"/>
                </a:solidFill>
                <a:latin typeface="+mn-lt"/>
              </a:rPr>
              <a:t>Ability to accept change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700" b="1" dirty="0" smtClean="0">
                <a:solidFill>
                  <a:srgbClr val="000066"/>
                </a:solidFill>
                <a:latin typeface="+mn-lt"/>
              </a:rPr>
              <a:t>Ability to adapt to new situations</a:t>
            </a:r>
          </a:p>
        </p:txBody>
      </p:sp>
      <p:sp>
        <p:nvSpPr>
          <p:cNvPr id="4" name="AutoShape 2" descr="Image result for four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41076" y="2189243"/>
            <a:ext cx="50409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Flexibility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3" y="2057400"/>
            <a:ext cx="765252" cy="76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92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422" y="1200150"/>
            <a:ext cx="58674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41076" y="2189243"/>
            <a:ext cx="50409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Flexibility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0938"/>
            <a:ext cx="1441622" cy="106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18873" y="3151182"/>
            <a:ext cx="69429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How can you practice being flexible?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928408"/>
            <a:ext cx="769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Admit mistakes and learn from them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Accept constructive criticism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Offer to learn a new skill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Work after your scheduled stop time</a:t>
            </a:r>
            <a:endParaRPr lang="en-US" sz="3000" b="1" i="1" u="sng" dirty="0" smtClean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" name="AutoShape 2" descr="Image result for four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3" y="2057400"/>
            <a:ext cx="765252" cy="76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11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1143000"/>
          </a:xfrm>
        </p:spPr>
        <p:txBody>
          <a:bodyPr/>
          <a:lstStyle/>
          <a:p>
            <a:pPr marL="1770063" indent="-1770063" eaLnBrk="1" hangingPunct="1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Myth</a:t>
            </a:r>
            <a:endParaRPr lang="en-US" sz="3000" dirty="0">
              <a:solidFill>
                <a:srgbClr val="000066"/>
              </a:solidFill>
            </a:endParaRPr>
          </a:p>
          <a:p>
            <a:pPr eaLnBrk="1" hangingPunct="1"/>
            <a:r>
              <a:rPr lang="en-US" altLang="en-US" sz="3000" dirty="0" smtClean="0">
                <a:solidFill>
                  <a:srgbClr val="000066"/>
                </a:solidFill>
              </a:rPr>
              <a:t>I’ll have my job forever</a:t>
            </a:r>
            <a:endParaRPr lang="en-US" altLang="en-US" sz="3000" dirty="0">
              <a:solidFill>
                <a:srgbClr val="000066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3000" dirty="0">
                <a:solidFill>
                  <a:srgbClr val="000066"/>
                </a:solidFill>
              </a:rPr>
              <a:t>	</a:t>
            </a:r>
          </a:p>
          <a:p>
            <a:pPr algn="ctr" eaLnBrk="1" hangingPunct="1"/>
            <a:endParaRPr lang="en-US" sz="3000" dirty="0" smtClean="0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3236655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+mn-lt"/>
              </a:rPr>
              <a:t>Truth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You’ll have your job as long as you deserve it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What happens if the company folds or gets bought out?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Your department could be eliminated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95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422" y="1200150"/>
            <a:ext cx="58674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0938"/>
            <a:ext cx="1441622" cy="106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62200" y="3152001"/>
            <a:ext cx="516840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000066"/>
                </a:solidFill>
                <a:latin typeface="+mn-lt"/>
              </a:rPr>
              <a:t>What 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is a positive attitude?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95347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700" b="1" dirty="0" smtClean="0">
                <a:solidFill>
                  <a:srgbClr val="000066"/>
                </a:solidFill>
                <a:latin typeface="+mn-lt"/>
              </a:rPr>
              <a:t>Can do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700" b="1" dirty="0" smtClean="0">
              <a:solidFill>
                <a:srgbClr val="000066"/>
              </a:solidFill>
              <a:latin typeface="+mn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700" b="1" dirty="0" smtClean="0">
                <a:solidFill>
                  <a:srgbClr val="000066"/>
                </a:solidFill>
                <a:latin typeface="+mn-lt"/>
              </a:rPr>
              <a:t>You’ll learn or find out how to do something</a:t>
            </a:r>
          </a:p>
        </p:txBody>
      </p:sp>
      <p:sp>
        <p:nvSpPr>
          <p:cNvPr id="4" name="AutoShape 2" descr="Image result for four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41076" y="2189243"/>
            <a:ext cx="50409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Positive Attitude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3" y="2057400"/>
            <a:ext cx="765251" cy="765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482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422" y="1200150"/>
            <a:ext cx="58674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0938"/>
            <a:ext cx="1441622" cy="106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1775" y="3160579"/>
            <a:ext cx="8683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66"/>
                </a:solidFill>
                <a:latin typeface="+mn-lt"/>
              </a:rPr>
              <a:t>How can you practice having a positive attitude?</a:t>
            </a:r>
            <a:endParaRPr lang="en-US" sz="28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810000"/>
            <a:ext cx="769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Be cheerful, friendly and upbeat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Display a sense of humor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Be polite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Be nice to everyone</a:t>
            </a:r>
            <a:endParaRPr lang="en-US" sz="3000" b="1" i="1" u="sng" dirty="0" smtClean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" name="AutoShape 2" descr="Image result for four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41076" y="2189243"/>
            <a:ext cx="50409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Positive Attitude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3" y="2057400"/>
            <a:ext cx="765251" cy="765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24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422" y="1200150"/>
            <a:ext cx="58674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0938"/>
            <a:ext cx="1441622" cy="106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25162" y="3152001"/>
            <a:ext cx="379943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000066"/>
                </a:solidFill>
                <a:latin typeface="+mn-lt"/>
              </a:rPr>
              <a:t>What 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is work ethic?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953470"/>
            <a:ext cx="76962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700" b="1" dirty="0" smtClean="0">
                <a:solidFill>
                  <a:srgbClr val="000066"/>
                </a:solidFill>
                <a:latin typeface="+mn-lt"/>
              </a:rPr>
              <a:t>Care about what you do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700" b="1" dirty="0" smtClean="0">
                <a:solidFill>
                  <a:srgbClr val="000066"/>
                </a:solidFill>
                <a:latin typeface="+mn-lt"/>
              </a:rPr>
              <a:t>Personal sense of pride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700" b="1" dirty="0" smtClean="0">
                <a:solidFill>
                  <a:srgbClr val="000066"/>
                </a:solidFill>
                <a:latin typeface="+mn-lt"/>
              </a:rPr>
              <a:t>Quality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700" b="1" dirty="0" smtClean="0">
                <a:solidFill>
                  <a:srgbClr val="000066"/>
                </a:solidFill>
                <a:latin typeface="+mn-lt"/>
              </a:rPr>
              <a:t>Avoiding distractions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700" b="1" dirty="0" smtClean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" name="AutoShape 2" descr="Image result for four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41076" y="2133600"/>
            <a:ext cx="50409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Work Ethic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3" y="2057400"/>
            <a:ext cx="995940" cy="765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990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422" y="1200150"/>
            <a:ext cx="58674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0938"/>
            <a:ext cx="1441622" cy="106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5575" y="3160579"/>
            <a:ext cx="88360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How can you practice good work ethic?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810000"/>
            <a:ext cx="76962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Stay focused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Do more than is expected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Always strive to do your best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Always strive to do better than you did before</a:t>
            </a:r>
            <a:endParaRPr lang="en-US" sz="3000" b="1" i="1" u="sng" dirty="0" smtClean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" name="AutoShape 2" descr="Image result for four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41076" y="2189243"/>
            <a:ext cx="50409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Work Ethic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3" y="2057400"/>
            <a:ext cx="995940" cy="765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270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772400" cy="457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000" dirty="0" smtClean="0">
                <a:solidFill>
                  <a:srgbClr val="000066"/>
                </a:solidFill>
              </a:rPr>
              <a:t>What is employability skills?</a:t>
            </a:r>
            <a:r>
              <a:rPr lang="en-US" sz="3000" dirty="0" smtClean="0"/>
              <a:t>	</a:t>
            </a:r>
          </a:p>
          <a:p>
            <a:pPr algn="ctr" eaLnBrk="1" hangingPunct="1"/>
            <a:endParaRPr lang="en-US" sz="3000" dirty="0" smtClean="0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48840" name="Rectangle 8"/>
          <p:cNvSpPr>
            <a:spLocks noChangeArrowheads="1"/>
          </p:cNvSpPr>
          <p:nvPr/>
        </p:nvSpPr>
        <p:spPr bwMode="auto">
          <a:xfrm>
            <a:off x="533400" y="1905000"/>
            <a:ext cx="8077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3000" b="1" i="1" dirty="0">
                <a:solidFill>
                  <a:srgbClr val="000066"/>
                </a:solidFill>
                <a:latin typeface="Arial" charset="0"/>
              </a:rPr>
              <a:t>  </a:t>
            </a:r>
            <a:r>
              <a:rPr lang="en-US" sz="3000" i="1" dirty="0" smtClean="0">
                <a:solidFill>
                  <a:srgbClr val="000066"/>
                </a:solidFill>
                <a:latin typeface="Arial" charset="0"/>
              </a:rPr>
              <a:t>Soft skills – </a:t>
            </a:r>
            <a:r>
              <a:rPr lang="en-US" sz="3000" dirty="0" smtClean="0">
                <a:solidFill>
                  <a:srgbClr val="000066"/>
                </a:solidFill>
                <a:latin typeface="Arial" charset="0"/>
              </a:rPr>
              <a:t>Wanted by </a:t>
            </a:r>
            <a:r>
              <a:rPr lang="en-US" sz="3000" b="1" i="1" u="sng" dirty="0" smtClean="0">
                <a:solidFill>
                  <a:srgbClr val="000066"/>
                </a:solidFill>
                <a:latin typeface="Arial" charset="0"/>
              </a:rPr>
              <a:t>ALL</a:t>
            </a:r>
            <a:r>
              <a:rPr lang="en-US" sz="3000" i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sz="3000" dirty="0" smtClean="0">
                <a:solidFill>
                  <a:srgbClr val="000066"/>
                </a:solidFill>
                <a:latin typeface="Arial" charset="0"/>
              </a:rPr>
              <a:t>employers</a:t>
            </a:r>
            <a:endParaRPr lang="en-US" sz="30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48841" name="Rectangle 9"/>
          <p:cNvSpPr>
            <a:spLocks noChangeArrowheads="1"/>
          </p:cNvSpPr>
          <p:nvPr/>
        </p:nvSpPr>
        <p:spPr bwMode="auto">
          <a:xfrm>
            <a:off x="533400" y="2514600"/>
            <a:ext cx="70104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000" b="1" i="1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sz="3000" dirty="0" smtClean="0">
                <a:solidFill>
                  <a:srgbClr val="000066"/>
                </a:solidFill>
                <a:latin typeface="Arial" charset="0"/>
              </a:rPr>
              <a:t>Skills, attitudes and qualities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000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sz="3000" dirty="0" smtClean="0">
                <a:solidFill>
                  <a:srgbClr val="000066"/>
                </a:solidFill>
                <a:latin typeface="Arial" charset="0"/>
              </a:rPr>
              <a:t>Help you get </a:t>
            </a:r>
            <a:r>
              <a:rPr lang="en-US" sz="3000" b="1" i="1" u="sng" dirty="0" smtClean="0">
                <a:solidFill>
                  <a:srgbClr val="000066"/>
                </a:solidFill>
                <a:latin typeface="Arial" charset="0"/>
              </a:rPr>
              <a:t>and</a:t>
            </a:r>
            <a:r>
              <a:rPr lang="en-US" sz="3000" dirty="0" smtClean="0">
                <a:solidFill>
                  <a:srgbClr val="000066"/>
                </a:solidFill>
                <a:latin typeface="Arial" charset="0"/>
              </a:rPr>
              <a:t> keep a job</a:t>
            </a:r>
            <a:endParaRPr lang="en-US" sz="3000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038600"/>
            <a:ext cx="6705600" cy="1890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88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88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8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8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build="p"/>
      <p:bldP spid="248840" grpId="0"/>
      <p:bldP spid="24884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1143000"/>
          </a:xfrm>
        </p:spPr>
        <p:txBody>
          <a:bodyPr/>
          <a:lstStyle/>
          <a:p>
            <a:pPr marL="1770063" indent="-1770063" eaLnBrk="1" hangingPunct="1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Myth</a:t>
            </a:r>
            <a:endParaRPr lang="en-US" sz="3000" dirty="0">
              <a:solidFill>
                <a:srgbClr val="000066"/>
              </a:solidFill>
            </a:endParaRPr>
          </a:p>
          <a:p>
            <a:pPr eaLnBrk="1" hangingPunct="1"/>
            <a:r>
              <a:rPr lang="en-US" altLang="en-US" sz="3000" dirty="0" smtClean="0">
                <a:solidFill>
                  <a:srgbClr val="000066"/>
                </a:solidFill>
              </a:rPr>
              <a:t>If I have a degree, I don’t have to start at the bottom</a:t>
            </a:r>
            <a:endParaRPr lang="en-US" altLang="en-US" sz="3000" dirty="0">
              <a:solidFill>
                <a:srgbClr val="000066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3000" dirty="0">
                <a:solidFill>
                  <a:srgbClr val="000066"/>
                </a:solidFill>
              </a:rPr>
              <a:t>	</a:t>
            </a:r>
          </a:p>
          <a:p>
            <a:pPr algn="ctr" eaLnBrk="1" hangingPunct="1"/>
            <a:endParaRPr lang="en-US" sz="3000" dirty="0" smtClean="0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3236655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+mn-lt"/>
              </a:rPr>
              <a:t>Truth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You’ll start at the bottom in most careers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Status and advancement need to be earned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Experience is often more valuable than a degree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95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4724400"/>
          </a:xfrm>
        </p:spPr>
        <p:txBody>
          <a:bodyPr/>
          <a:lstStyle/>
          <a:p>
            <a:pPr marL="1770063" indent="-1770063" eaLnBrk="1" hangingPunct="1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Task</a:t>
            </a:r>
            <a:endParaRPr lang="en-US" sz="3000" dirty="0">
              <a:solidFill>
                <a:srgbClr val="000066"/>
              </a:solidFill>
            </a:endParaRPr>
          </a:p>
          <a:p>
            <a:pPr eaLnBrk="1" hangingPunct="1"/>
            <a:r>
              <a:rPr lang="en-US" altLang="en-US" sz="3000" dirty="0" smtClean="0">
                <a:solidFill>
                  <a:srgbClr val="000066"/>
                </a:solidFill>
              </a:rPr>
              <a:t>Watch this video: Five Life Lessons People Learn too Late in Life</a:t>
            </a:r>
          </a:p>
          <a:p>
            <a:pPr eaLnBrk="1" hangingPunct="1"/>
            <a:r>
              <a:rPr lang="en-US" altLang="en-US" sz="3000" dirty="0" smtClean="0">
                <a:solidFill>
                  <a:srgbClr val="000066"/>
                </a:solidFill>
                <a:hlinkClick r:id="rId3"/>
              </a:rPr>
              <a:t>Click here to watch video</a:t>
            </a:r>
            <a:endParaRPr lang="en-US" alt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</p:spTree>
    <p:extLst>
      <p:ext uri="{BB962C8B-B14F-4D97-AF65-F5344CB8AC3E}">
        <p14:creationId xmlns:p14="http://schemas.microsoft.com/office/powerpoint/2010/main" val="153740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1143000"/>
          </a:xfrm>
        </p:spPr>
        <p:txBody>
          <a:bodyPr/>
          <a:lstStyle/>
          <a:p>
            <a:pPr marL="1770063" indent="-1770063" eaLnBrk="1" hangingPunct="1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Myth</a:t>
            </a:r>
            <a:endParaRPr lang="en-US" sz="3000" dirty="0">
              <a:solidFill>
                <a:srgbClr val="000066"/>
              </a:solidFill>
            </a:endParaRPr>
          </a:p>
          <a:p>
            <a:pPr eaLnBrk="1" hangingPunct="1"/>
            <a:r>
              <a:rPr lang="en-US" altLang="en-US" sz="3000" dirty="0" smtClean="0">
                <a:solidFill>
                  <a:srgbClr val="000066"/>
                </a:solidFill>
              </a:rPr>
              <a:t>Once </a:t>
            </a:r>
            <a:r>
              <a:rPr lang="en-US" altLang="en-US" sz="3000" dirty="0">
                <a:solidFill>
                  <a:srgbClr val="000066"/>
                </a:solidFill>
              </a:rPr>
              <a:t>a career is chosen</a:t>
            </a:r>
            <a:r>
              <a:rPr lang="en-US" altLang="en-US" sz="3000" dirty="0" smtClean="0">
                <a:solidFill>
                  <a:srgbClr val="000066"/>
                </a:solidFill>
              </a:rPr>
              <a:t>, </a:t>
            </a:r>
            <a:r>
              <a:rPr lang="en-US" altLang="en-US" sz="3000" dirty="0">
                <a:solidFill>
                  <a:srgbClr val="000066"/>
                </a:solidFill>
              </a:rPr>
              <a:t>the </a:t>
            </a:r>
            <a:r>
              <a:rPr lang="en-US" altLang="en-US" sz="3000" dirty="0" smtClean="0">
                <a:solidFill>
                  <a:srgbClr val="000066"/>
                </a:solidFill>
              </a:rPr>
              <a:t>person </a:t>
            </a:r>
            <a:r>
              <a:rPr lang="en-US" altLang="en-US" sz="3000" dirty="0">
                <a:solidFill>
                  <a:srgbClr val="000066"/>
                </a:solidFill>
              </a:rPr>
              <a:t>is stuck with </a:t>
            </a:r>
            <a:r>
              <a:rPr lang="en-US" altLang="en-US" sz="3000" dirty="0" smtClean="0">
                <a:solidFill>
                  <a:srgbClr val="000066"/>
                </a:solidFill>
              </a:rPr>
              <a:t>it</a:t>
            </a:r>
            <a:endParaRPr lang="en-US" altLang="en-US" sz="3000" dirty="0">
              <a:solidFill>
                <a:srgbClr val="000066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3000" dirty="0">
                <a:solidFill>
                  <a:srgbClr val="000066"/>
                </a:solidFill>
              </a:rPr>
              <a:t>	</a:t>
            </a:r>
          </a:p>
          <a:p>
            <a:pPr algn="ctr" eaLnBrk="1" hangingPunct="1"/>
            <a:endParaRPr lang="en-US" sz="3000" dirty="0" smtClean="0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3236655"/>
            <a:ext cx="8077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+mn-lt"/>
              </a:rPr>
              <a:t>Truth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Most </a:t>
            </a:r>
            <a:r>
              <a:rPr lang="en-US" sz="3000" b="1" dirty="0">
                <a:solidFill>
                  <a:srgbClr val="000066"/>
                </a:solidFill>
                <a:latin typeface="+mn-lt"/>
              </a:rPr>
              <a:t>people change careers at least 5-7 times in their 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lives</a:t>
            </a:r>
          </a:p>
          <a:p>
            <a:endParaRPr lang="en-US" sz="1000" b="1" dirty="0" smtClean="0">
              <a:solidFill>
                <a:srgbClr val="000066"/>
              </a:solidFill>
              <a:latin typeface="+mn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Skills </a:t>
            </a:r>
            <a:r>
              <a:rPr lang="en-US" sz="3000" b="1" dirty="0">
                <a:solidFill>
                  <a:srgbClr val="000066"/>
                </a:solidFill>
                <a:latin typeface="+mn-lt"/>
              </a:rPr>
              <a:t>developed in one job can be used in different lines of work or 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industries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017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1307123"/>
            <a:ext cx="41910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</a:t>
            </a:r>
          </a:p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2667000"/>
            <a:ext cx="8077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b="1" dirty="0">
                <a:solidFill>
                  <a:srgbClr val="000066"/>
                </a:solidFill>
                <a:latin typeface="+mn-lt"/>
              </a:rPr>
              <a:t>S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kills </a:t>
            </a:r>
            <a:r>
              <a:rPr lang="en-US" sz="3000" b="1" dirty="0">
                <a:solidFill>
                  <a:srgbClr val="000066"/>
                </a:solidFill>
                <a:latin typeface="+mn-lt"/>
              </a:rPr>
              <a:t>that </a:t>
            </a:r>
            <a:r>
              <a:rPr lang="en-US" sz="3000" b="1" i="1" u="sng" dirty="0" smtClean="0">
                <a:solidFill>
                  <a:srgbClr val="000066"/>
                </a:solidFill>
                <a:latin typeface="+mn-lt"/>
              </a:rPr>
              <a:t>ALL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 employers </a:t>
            </a:r>
            <a:r>
              <a:rPr lang="en-US" sz="3000" b="1" dirty="0">
                <a:solidFill>
                  <a:srgbClr val="000066"/>
                </a:solidFill>
                <a:latin typeface="+mn-lt"/>
              </a:rPr>
              <a:t>want you to have, no matter what industry you’re working 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in…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19200"/>
            <a:ext cx="1905000" cy="1409700"/>
          </a:xfrm>
          <a:prstGeom prst="rect">
            <a:avLst/>
          </a:prstGeom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39897"/>
            <a:ext cx="1819275" cy="1248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53" y="3311482"/>
            <a:ext cx="1348063" cy="1342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00400"/>
            <a:ext cx="3314700" cy="82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01" y="4951264"/>
            <a:ext cx="1204517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6" t="18472" r="11349" b="20574"/>
          <a:stretch/>
        </p:blipFill>
        <p:spPr>
          <a:xfrm>
            <a:off x="5410200" y="5328628"/>
            <a:ext cx="2098431" cy="9630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9" t="11921" r="11927" b="34533"/>
          <a:stretch/>
        </p:blipFill>
        <p:spPr>
          <a:xfrm>
            <a:off x="4800600" y="4144328"/>
            <a:ext cx="2286000" cy="785446"/>
          </a:xfrm>
          <a:prstGeom prst="rect">
            <a:avLst/>
          </a:prstGeom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408" y="4975044"/>
            <a:ext cx="1562100" cy="520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619" y="4488551"/>
            <a:ext cx="1300163" cy="130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91" y="5235134"/>
            <a:ext cx="1306025" cy="647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7" t="13218" r="20292" b="10035"/>
          <a:stretch/>
        </p:blipFill>
        <p:spPr bwMode="auto">
          <a:xfrm>
            <a:off x="1976437" y="3405664"/>
            <a:ext cx="861737" cy="663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77" t="11905" r="28032" b="15676"/>
          <a:stretch/>
        </p:blipFill>
        <p:spPr bwMode="auto">
          <a:xfrm>
            <a:off x="3276600" y="4191230"/>
            <a:ext cx="847763" cy="800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698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45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45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45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5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45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45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5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45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7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4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15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45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60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45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45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5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4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4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4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4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422" y="1200150"/>
            <a:ext cx="58674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41077" y="2237601"/>
            <a:ext cx="419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Communication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0938"/>
            <a:ext cx="1441622" cy="1066800"/>
          </a:xfrm>
          <a:prstGeom prst="rect">
            <a:avLst/>
          </a:prstGeom>
        </p:spPr>
      </p:pic>
      <p:pic>
        <p:nvPicPr>
          <p:cNvPr id="8194" name="Picture 2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336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43000" y="3152001"/>
            <a:ext cx="711444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000066"/>
                </a:solidFill>
                <a:latin typeface="+mn-lt"/>
              </a:rPr>
              <a:t>What 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are </a:t>
            </a:r>
            <a:r>
              <a:rPr lang="en-US" sz="3000" b="1" dirty="0">
                <a:solidFill>
                  <a:srgbClr val="000066"/>
                </a:solidFill>
                <a:latin typeface="+mn-lt"/>
              </a:rPr>
              <a:t>good 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communication skills?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2800" y="3928408"/>
            <a:ext cx="235673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Speaking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Writing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Typing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Listening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028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422" y="1200150"/>
            <a:ext cx="58674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41077" y="2237601"/>
            <a:ext cx="419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Communication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0938"/>
            <a:ext cx="1441622" cy="1066800"/>
          </a:xfrm>
          <a:prstGeom prst="rect">
            <a:avLst/>
          </a:prstGeom>
        </p:spPr>
      </p:pic>
      <p:pic>
        <p:nvPicPr>
          <p:cNvPr id="8194" name="Picture 2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336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43000" y="3152001"/>
            <a:ext cx="74334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How can you practice communication?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47800" y="3733800"/>
            <a:ext cx="709277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b="1" dirty="0">
                <a:solidFill>
                  <a:srgbClr val="000066"/>
                </a:solidFill>
                <a:latin typeface="+mn-lt"/>
              </a:rPr>
              <a:t>Writing assignments and reports as part of your studies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Blogging </a:t>
            </a:r>
            <a:r>
              <a:rPr lang="en-US" sz="3000" b="1" dirty="0">
                <a:solidFill>
                  <a:srgbClr val="000066"/>
                </a:solidFill>
                <a:latin typeface="+mn-lt"/>
              </a:rPr>
              <a:t>or using social media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Working </a:t>
            </a:r>
            <a:r>
              <a:rPr lang="en-US" sz="3000" b="1" dirty="0">
                <a:solidFill>
                  <a:srgbClr val="000066"/>
                </a:solidFill>
                <a:latin typeface="+mn-lt"/>
              </a:rPr>
              <a:t>in customer 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service</a:t>
            </a:r>
          </a:p>
          <a:p>
            <a:r>
              <a:rPr lang="en-US" sz="3000" b="1" dirty="0">
                <a:solidFill>
                  <a:srgbClr val="000066"/>
                </a:solidFill>
                <a:latin typeface="+mn-lt"/>
              </a:rPr>
              <a:t> 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    (face-to-face </a:t>
            </a:r>
            <a:r>
              <a:rPr lang="en-US" sz="3000" b="1" dirty="0">
                <a:solidFill>
                  <a:srgbClr val="000066"/>
                </a:solidFill>
                <a:latin typeface="+mn-lt"/>
              </a:rPr>
              <a:t>or on the phone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)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744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422" y="1200150"/>
            <a:ext cx="58674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41077" y="2189243"/>
            <a:ext cx="419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Teamwork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0938"/>
            <a:ext cx="1441622" cy="1066800"/>
          </a:xfrm>
          <a:prstGeom prst="rect">
            <a:avLst/>
          </a:prstGeom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2133600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707919" y="3152001"/>
            <a:ext cx="606448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000066"/>
                </a:solidFill>
                <a:latin typeface="+mn-lt"/>
              </a:rPr>
              <a:t>What 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are </a:t>
            </a:r>
            <a:r>
              <a:rPr lang="en-US" sz="3000" b="1" dirty="0">
                <a:solidFill>
                  <a:srgbClr val="000066"/>
                </a:solidFill>
                <a:latin typeface="+mn-lt"/>
              </a:rPr>
              <a:t>good </a:t>
            </a: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teamwork skills?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962400"/>
            <a:ext cx="7205819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b="1" dirty="0">
                <a:solidFill>
                  <a:srgbClr val="000066"/>
                </a:solidFill>
                <a:latin typeface="+mn-lt"/>
              </a:rPr>
              <a:t>Being good at working with people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People you work with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People you come in contact with 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155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422" y="1200150"/>
            <a:ext cx="5867400" cy="628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solidFill>
                  <a:srgbClr val="5D2884"/>
                </a:solidFill>
              </a:rPr>
              <a:t>Pillars of Employability</a:t>
            </a:r>
            <a:endParaRPr lang="en-US" altLang="en-US" sz="3600" dirty="0">
              <a:solidFill>
                <a:srgbClr val="5D2884"/>
              </a:solidFill>
            </a:endParaRPr>
          </a:p>
          <a:p>
            <a:pPr algn="ctr" eaLnBrk="1" hangingPunct="1">
              <a:buFontTx/>
              <a:buNone/>
            </a:pP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4800" y="2286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 u="sng" dirty="0" err="1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Seg</a:t>
            </a:r>
            <a:r>
              <a:rPr lang="en-US" sz="4000" b="1" u="sng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. 1 Employability 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41077" y="2189243"/>
            <a:ext cx="419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  <a:latin typeface="+mn-lt"/>
              </a:rPr>
              <a:t>Teamwork</a:t>
            </a:r>
            <a:endParaRPr lang="en-US" sz="3000" b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0938"/>
            <a:ext cx="1441622" cy="1066800"/>
          </a:xfrm>
          <a:prstGeom prst="rect">
            <a:avLst/>
          </a:prstGeom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2133600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066800" y="3152001"/>
            <a:ext cx="734528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000066"/>
                </a:solidFill>
                <a:latin typeface="+mn-lt"/>
              </a:rPr>
              <a:t>How can you practice teamwork skills?</a:t>
            </a:r>
          </a:p>
        </p:txBody>
      </p:sp>
      <p:sp>
        <p:nvSpPr>
          <p:cNvPr id="9" name="Rectangle 8"/>
          <p:cNvSpPr/>
          <p:nvPr/>
        </p:nvSpPr>
        <p:spPr>
          <a:xfrm>
            <a:off x="1371601" y="3733800"/>
            <a:ext cx="7239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600" b="1" dirty="0">
                <a:solidFill>
                  <a:srgbClr val="000066"/>
                </a:solidFill>
                <a:latin typeface="+mn-lt"/>
              </a:rPr>
              <a:t>Group assignments as part of your studies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b="1" dirty="0">
                <a:solidFill>
                  <a:srgbClr val="000066"/>
                </a:solidFill>
                <a:latin typeface="+mn-lt"/>
              </a:rPr>
              <a:t>Volunteering for a community organization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b="1" dirty="0">
                <a:solidFill>
                  <a:srgbClr val="000066"/>
                </a:solidFill>
                <a:latin typeface="+mn-lt"/>
              </a:rPr>
              <a:t>Get a job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b="1" dirty="0">
                <a:solidFill>
                  <a:srgbClr val="000066"/>
                </a:solidFill>
                <a:latin typeface="+mn-lt"/>
              </a:rPr>
              <a:t>Join a team and or club</a:t>
            </a:r>
          </a:p>
        </p:txBody>
      </p:sp>
    </p:spTree>
    <p:extLst>
      <p:ext uri="{BB962C8B-B14F-4D97-AF65-F5344CB8AC3E}">
        <p14:creationId xmlns:p14="http://schemas.microsoft.com/office/powerpoint/2010/main" val="41824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9">
      <a:dk1>
        <a:srgbClr val="000000"/>
      </a:dk1>
      <a:lt1>
        <a:srgbClr val="FFFFFF"/>
      </a:lt1>
      <a:dk2>
        <a:srgbClr val="0000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0000"/>
        </a:dk1>
        <a:lt1>
          <a:srgbClr val="FFFFFF"/>
        </a:lt1>
        <a:dk2>
          <a:srgbClr val="3399FF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000000"/>
        </a:dk1>
        <a:lt1>
          <a:srgbClr val="FFFFFF"/>
        </a:lt1>
        <a:dk2>
          <a:srgbClr val="0000FF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10031</TotalTime>
  <Words>1102</Words>
  <Application>Microsoft Office PowerPoint</Application>
  <PresentationFormat>On-screen Show (4:3)</PresentationFormat>
  <Paragraphs>257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1_Blank Presentation</vt:lpstr>
      <vt:lpstr>Pre-Engineering &amp;  Computer-Aided Design</vt:lpstr>
      <vt:lpstr>Seg. 1 Employability Skills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Career Prep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Pre-Eng. &amp; CAD 1</dc:title>
  <dc:creator>Jim Mandl</dc:creator>
  <cp:lastModifiedBy>warren</cp:lastModifiedBy>
  <cp:revision>320</cp:revision>
  <cp:lastPrinted>2000-03-27T12:17:13Z</cp:lastPrinted>
  <dcterms:created xsi:type="dcterms:W3CDTF">2000-03-23T04:39:42Z</dcterms:created>
  <dcterms:modified xsi:type="dcterms:W3CDTF">2017-11-01T17:47:18Z</dcterms:modified>
</cp:coreProperties>
</file>